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60" r:id="rId4"/>
    <p:sldId id="261" r:id="rId5"/>
    <p:sldId id="265" r:id="rId6"/>
    <p:sldId id="263" r:id="rId7"/>
    <p:sldId id="266" r:id="rId8"/>
    <p:sldId id="267" r:id="rId9"/>
    <p:sldId id="285" r:id="rId10"/>
    <p:sldId id="269" r:id="rId11"/>
    <p:sldId id="284" r:id="rId12"/>
    <p:sldId id="286" r:id="rId13"/>
    <p:sldId id="282" r:id="rId14"/>
    <p:sldId id="283" r:id="rId15"/>
    <p:sldId id="271" r:id="rId16"/>
    <p:sldId id="272" r:id="rId17"/>
    <p:sldId id="273" r:id="rId18"/>
    <p:sldId id="279" r:id="rId19"/>
    <p:sldId id="281" r:id="rId20"/>
    <p:sldId id="259" r:id="rId21"/>
    <p:sldId id="264" r:id="rId22"/>
    <p:sldId id="258" r:id="rId23"/>
    <p:sldId id="287" r:id="rId24"/>
    <p:sldId id="294" r:id="rId25"/>
    <p:sldId id="291" r:id="rId26"/>
    <p:sldId id="290" r:id="rId27"/>
    <p:sldId id="288" r:id="rId28"/>
    <p:sldId id="299" r:id="rId29"/>
    <p:sldId id="302" r:id="rId30"/>
    <p:sldId id="301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4" r:id="rId41"/>
    <p:sldId id="315" r:id="rId42"/>
    <p:sldId id="316" r:id="rId43"/>
    <p:sldId id="313" r:id="rId44"/>
    <p:sldId id="317" r:id="rId45"/>
    <p:sldId id="318" r:id="rId46"/>
    <p:sldId id="319" r:id="rId47"/>
    <p:sldId id="320" r:id="rId48"/>
    <p:sldId id="321" r:id="rId49"/>
    <p:sldId id="322" r:id="rId50"/>
    <p:sldId id="325" r:id="rId51"/>
    <p:sldId id="326" r:id="rId52"/>
    <p:sldId id="323" r:id="rId53"/>
    <p:sldId id="327" r:id="rId54"/>
    <p:sldId id="329" r:id="rId55"/>
    <p:sldId id="330" r:id="rId56"/>
    <p:sldId id="331" r:id="rId57"/>
    <p:sldId id="332" r:id="rId58"/>
    <p:sldId id="333" r:id="rId59"/>
    <p:sldId id="334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1F33B8-28EB-42B9-9B95-B05CCB5D9A8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41FF1A-F1DB-4F95-AE62-F40A4576F516}">
      <dgm:prSet phldrT="[Текст]" custT="1"/>
      <dgm:spPr>
        <a:solidFill>
          <a:srgbClr val="92D050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3.1.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Ефективність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планування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педагогічними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працівниками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своєї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діяльності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сучасних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освітніх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підходів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до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організації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освітнього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процесу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 метою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формування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ключових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компетентностей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учнів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2000" b="1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учениць</a:t>
          </a:r>
          <a:r>
            <a: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0E64D5FD-EE87-401E-AB37-E46E28BE93B4}" type="parTrans" cxnId="{784314FC-A532-4D6A-90E9-CBE3378B521B}">
      <dgm:prSet/>
      <dgm:spPr/>
      <dgm:t>
        <a:bodyPr/>
        <a:lstStyle/>
        <a:p>
          <a:endParaRPr lang="ru-RU"/>
        </a:p>
      </dgm:t>
    </dgm:pt>
    <dgm:pt modelId="{41598D10-3889-4F58-B9BB-083FC5AFBD13}" type="sibTrans" cxnId="{784314FC-A532-4D6A-90E9-CBE3378B521B}">
      <dgm:prSet/>
      <dgm:spPr/>
      <dgm:t>
        <a:bodyPr/>
        <a:lstStyle/>
        <a:p>
          <a:endParaRPr lang="ru-RU"/>
        </a:p>
      </dgm:t>
    </dgm:pt>
    <dgm:pt modelId="{A4622642-BD61-47AA-8A68-AE1C8121D595}">
      <dgm:prSet phldrT="[Текст]" custT="1"/>
      <dgm:spPr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3.2.</a:t>
          </a:r>
          <a:r>
            <a: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Постійне</a:t>
          </a:r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підвищення</a:t>
          </a:r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професійного</a:t>
          </a:r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рівня</a:t>
          </a:r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майстерності</a:t>
          </a:r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педагогічних</a:t>
          </a:r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працівників</a:t>
          </a:r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7FAF1CB2-A498-4C6B-9AFC-BDEE1405CD47}" type="parTrans" cxnId="{D88E9560-5BC8-4BD6-890E-96B106F484FD}">
      <dgm:prSet/>
      <dgm:spPr/>
      <dgm:t>
        <a:bodyPr/>
        <a:lstStyle/>
        <a:p>
          <a:endParaRPr lang="ru-RU"/>
        </a:p>
      </dgm:t>
    </dgm:pt>
    <dgm:pt modelId="{C16AECE8-A624-413C-A236-DFF17AA06F65}" type="sibTrans" cxnId="{D88E9560-5BC8-4BD6-890E-96B106F484FD}">
      <dgm:prSet/>
      <dgm:spPr/>
      <dgm:t>
        <a:bodyPr/>
        <a:lstStyle/>
        <a:p>
          <a:endParaRPr lang="ru-RU"/>
        </a:p>
      </dgm:t>
    </dgm:pt>
    <dgm:pt modelId="{447129B5-009B-41BF-982B-402675873867}">
      <dgm:prSet phldrT="[Текст]" custT="1"/>
      <dgm:spPr>
        <a:solidFill>
          <a:srgbClr val="00B0F0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3.3. </a:t>
          </a:r>
          <a:r>
            <a:rPr lang="ru-RU" sz="2000" b="1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Організація</a:t>
          </a:r>
          <a:r>
            <a:rPr lang="ru-RU" sz="20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20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діяльності</a:t>
          </a:r>
          <a:r>
            <a:rPr lang="ru-RU" sz="20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2000" b="1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організація</a:t>
          </a:r>
          <a:r>
            <a:rPr lang="ru-RU" sz="20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учнів</a:t>
          </a:r>
          <a:r>
            <a:rPr lang="ru-RU" sz="20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2000" b="1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учениць</a:t>
          </a:r>
          <a:r>
            <a:rPr lang="ru-RU" sz="20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на засадах </a:t>
          </a:r>
          <a:r>
            <a:rPr lang="ru-RU" sz="2000" b="1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академічної</a:t>
          </a:r>
          <a:r>
            <a:rPr lang="ru-RU" sz="20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доброчесності</a:t>
          </a:r>
          <a:r>
            <a:rPr lang="ru-RU" sz="20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9D4F9C73-933A-4D3E-9D91-4DDE27B56E9D}" type="parTrans" cxnId="{28DDC7E6-95D8-486C-BFFF-ACFE95641369}">
      <dgm:prSet/>
      <dgm:spPr/>
      <dgm:t>
        <a:bodyPr/>
        <a:lstStyle/>
        <a:p>
          <a:endParaRPr lang="ru-RU"/>
        </a:p>
      </dgm:t>
    </dgm:pt>
    <dgm:pt modelId="{0B752B49-2D61-4565-A314-5E2D171E38B1}" type="sibTrans" cxnId="{28DDC7E6-95D8-486C-BFFF-ACFE95641369}">
      <dgm:prSet/>
      <dgm:spPr/>
      <dgm:t>
        <a:bodyPr/>
        <a:lstStyle/>
        <a:p>
          <a:endParaRPr lang="ru-RU"/>
        </a:p>
      </dgm:t>
    </dgm:pt>
    <dgm:pt modelId="{F022F856-0576-44DA-92BA-5594B919EB1B}" type="pres">
      <dgm:prSet presAssocID="{7D1F33B8-28EB-42B9-9B95-B05CCB5D9A84}" presName="linear" presStyleCnt="0">
        <dgm:presLayoutVars>
          <dgm:dir/>
          <dgm:animLvl val="lvl"/>
          <dgm:resizeHandles val="exact"/>
        </dgm:presLayoutVars>
      </dgm:prSet>
      <dgm:spPr/>
    </dgm:pt>
    <dgm:pt modelId="{F4D96B38-2B41-4CE6-823E-053BADD90358}" type="pres">
      <dgm:prSet presAssocID="{1A41FF1A-F1DB-4F95-AE62-F40A4576F516}" presName="parentLin" presStyleCnt="0"/>
      <dgm:spPr/>
    </dgm:pt>
    <dgm:pt modelId="{2C818D33-AD11-4B6C-86F6-E36848253DBF}" type="pres">
      <dgm:prSet presAssocID="{1A41FF1A-F1DB-4F95-AE62-F40A4576F516}" presName="parentLeftMargin" presStyleLbl="node1" presStyleIdx="0" presStyleCnt="3"/>
      <dgm:spPr/>
    </dgm:pt>
    <dgm:pt modelId="{67446FEB-FD18-4995-94A2-E7D483D3224A}" type="pres">
      <dgm:prSet presAssocID="{1A41FF1A-F1DB-4F95-AE62-F40A4576F516}" presName="parentText" presStyleLbl="node1" presStyleIdx="0" presStyleCnt="3" custScaleX="142857" custScaleY="142438">
        <dgm:presLayoutVars>
          <dgm:chMax val="0"/>
          <dgm:bulletEnabled val="1"/>
        </dgm:presLayoutVars>
      </dgm:prSet>
      <dgm:spPr/>
    </dgm:pt>
    <dgm:pt modelId="{A4AE22AE-FEF0-456B-83E4-BDB9488C15D0}" type="pres">
      <dgm:prSet presAssocID="{1A41FF1A-F1DB-4F95-AE62-F40A4576F516}" presName="negativeSpace" presStyleCnt="0"/>
      <dgm:spPr/>
    </dgm:pt>
    <dgm:pt modelId="{8CC8AD61-308F-436E-9A23-0E3DFCF2867A}" type="pres">
      <dgm:prSet presAssocID="{1A41FF1A-F1DB-4F95-AE62-F40A4576F516}" presName="childText" presStyleLbl="conFgAcc1" presStyleIdx="0" presStyleCnt="3">
        <dgm:presLayoutVars>
          <dgm:bulletEnabled val="1"/>
        </dgm:presLayoutVars>
      </dgm:prSet>
      <dgm:spPr/>
    </dgm:pt>
    <dgm:pt modelId="{10374342-7735-4423-8D65-E5C0FDAACE95}" type="pres">
      <dgm:prSet presAssocID="{41598D10-3889-4F58-B9BB-083FC5AFBD13}" presName="spaceBetweenRectangles" presStyleCnt="0"/>
      <dgm:spPr/>
    </dgm:pt>
    <dgm:pt modelId="{380B3CE6-7AFA-4AA8-A790-1B147A640544}" type="pres">
      <dgm:prSet presAssocID="{A4622642-BD61-47AA-8A68-AE1C8121D595}" presName="parentLin" presStyleCnt="0"/>
      <dgm:spPr/>
    </dgm:pt>
    <dgm:pt modelId="{A394D464-38A7-4E57-A374-F0BF644A2534}" type="pres">
      <dgm:prSet presAssocID="{A4622642-BD61-47AA-8A68-AE1C8121D595}" presName="parentLeftMargin" presStyleLbl="node1" presStyleIdx="0" presStyleCnt="3"/>
      <dgm:spPr/>
    </dgm:pt>
    <dgm:pt modelId="{08EA15B9-DB8C-4688-809D-19D46596E7B0}" type="pres">
      <dgm:prSet presAssocID="{A4622642-BD61-47AA-8A68-AE1C8121D595}" presName="parentText" presStyleLbl="node1" presStyleIdx="1" presStyleCnt="3" custScaleX="142857" custScaleY="162161">
        <dgm:presLayoutVars>
          <dgm:chMax val="0"/>
          <dgm:bulletEnabled val="1"/>
        </dgm:presLayoutVars>
      </dgm:prSet>
      <dgm:spPr/>
    </dgm:pt>
    <dgm:pt modelId="{0C8CD3A0-B084-4F47-BA59-2FF2068CA6C6}" type="pres">
      <dgm:prSet presAssocID="{A4622642-BD61-47AA-8A68-AE1C8121D595}" presName="negativeSpace" presStyleCnt="0"/>
      <dgm:spPr/>
    </dgm:pt>
    <dgm:pt modelId="{F9CB7B68-4A73-492C-99E7-A2B34A9DF6F2}" type="pres">
      <dgm:prSet presAssocID="{A4622642-BD61-47AA-8A68-AE1C8121D595}" presName="childText" presStyleLbl="conFgAcc1" presStyleIdx="1" presStyleCnt="3">
        <dgm:presLayoutVars>
          <dgm:bulletEnabled val="1"/>
        </dgm:presLayoutVars>
      </dgm:prSet>
      <dgm:spPr/>
    </dgm:pt>
    <dgm:pt modelId="{6CE41B98-75F4-4265-916B-5DA743562587}" type="pres">
      <dgm:prSet presAssocID="{C16AECE8-A624-413C-A236-DFF17AA06F65}" presName="spaceBetweenRectangles" presStyleCnt="0"/>
      <dgm:spPr/>
    </dgm:pt>
    <dgm:pt modelId="{013D988F-B55F-4085-B930-2EFD3FB73615}" type="pres">
      <dgm:prSet presAssocID="{447129B5-009B-41BF-982B-402675873867}" presName="parentLin" presStyleCnt="0"/>
      <dgm:spPr/>
    </dgm:pt>
    <dgm:pt modelId="{492C631C-9978-4F2D-A0E9-BA2FC11C474A}" type="pres">
      <dgm:prSet presAssocID="{447129B5-009B-41BF-982B-402675873867}" presName="parentLeftMargin" presStyleLbl="node1" presStyleIdx="1" presStyleCnt="3"/>
      <dgm:spPr/>
    </dgm:pt>
    <dgm:pt modelId="{3EE6F437-29AB-421A-AF9A-954EACC2525B}" type="pres">
      <dgm:prSet presAssocID="{447129B5-009B-41BF-982B-402675873867}" presName="parentText" presStyleLbl="node1" presStyleIdx="2" presStyleCnt="3" custScaleX="142857" custScaleY="156281" custLinFactNeighborX="-2001" custLinFactNeighborY="-2305">
        <dgm:presLayoutVars>
          <dgm:chMax val="0"/>
          <dgm:bulletEnabled val="1"/>
        </dgm:presLayoutVars>
      </dgm:prSet>
      <dgm:spPr/>
    </dgm:pt>
    <dgm:pt modelId="{5000F546-448A-44D9-8796-9722C680E1E6}" type="pres">
      <dgm:prSet presAssocID="{447129B5-009B-41BF-982B-402675873867}" presName="negativeSpace" presStyleCnt="0"/>
      <dgm:spPr/>
    </dgm:pt>
    <dgm:pt modelId="{B830732F-2CEE-4D85-B251-C7D54903725B}" type="pres">
      <dgm:prSet presAssocID="{447129B5-009B-41BF-982B-40267587386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404F607-3778-4B67-92E0-D8FD8FE46BF3}" type="presOf" srcId="{447129B5-009B-41BF-982B-402675873867}" destId="{492C631C-9978-4F2D-A0E9-BA2FC11C474A}" srcOrd="0" destOrd="0" presId="urn:microsoft.com/office/officeart/2005/8/layout/list1"/>
    <dgm:cxn modelId="{EA563B16-A658-42C5-983E-3B63AD589767}" type="presOf" srcId="{A4622642-BD61-47AA-8A68-AE1C8121D595}" destId="{A394D464-38A7-4E57-A374-F0BF644A2534}" srcOrd="0" destOrd="0" presId="urn:microsoft.com/office/officeart/2005/8/layout/list1"/>
    <dgm:cxn modelId="{7090A53E-033C-4F1D-878C-D7C106C5587B}" type="presOf" srcId="{1A41FF1A-F1DB-4F95-AE62-F40A4576F516}" destId="{2C818D33-AD11-4B6C-86F6-E36848253DBF}" srcOrd="0" destOrd="0" presId="urn:microsoft.com/office/officeart/2005/8/layout/list1"/>
    <dgm:cxn modelId="{D88E9560-5BC8-4BD6-890E-96B106F484FD}" srcId="{7D1F33B8-28EB-42B9-9B95-B05CCB5D9A84}" destId="{A4622642-BD61-47AA-8A68-AE1C8121D595}" srcOrd="1" destOrd="0" parTransId="{7FAF1CB2-A498-4C6B-9AFC-BDEE1405CD47}" sibTransId="{C16AECE8-A624-413C-A236-DFF17AA06F65}"/>
    <dgm:cxn modelId="{EBC47161-EDC3-4FD3-A4DD-D5D006646C79}" type="presOf" srcId="{7D1F33B8-28EB-42B9-9B95-B05CCB5D9A84}" destId="{F022F856-0576-44DA-92BA-5594B919EB1B}" srcOrd="0" destOrd="0" presId="urn:microsoft.com/office/officeart/2005/8/layout/list1"/>
    <dgm:cxn modelId="{96B5F64C-E5D1-4D5B-A8B1-23CAC5E926A1}" type="presOf" srcId="{447129B5-009B-41BF-982B-402675873867}" destId="{3EE6F437-29AB-421A-AF9A-954EACC2525B}" srcOrd="1" destOrd="0" presId="urn:microsoft.com/office/officeart/2005/8/layout/list1"/>
    <dgm:cxn modelId="{E9C8F990-09CA-4B9F-8740-A86F9F7F5621}" type="presOf" srcId="{1A41FF1A-F1DB-4F95-AE62-F40A4576F516}" destId="{67446FEB-FD18-4995-94A2-E7D483D3224A}" srcOrd="1" destOrd="0" presId="urn:microsoft.com/office/officeart/2005/8/layout/list1"/>
    <dgm:cxn modelId="{4074C3D1-806E-4B3F-8CAE-ABB4984A8A5A}" type="presOf" srcId="{A4622642-BD61-47AA-8A68-AE1C8121D595}" destId="{08EA15B9-DB8C-4688-809D-19D46596E7B0}" srcOrd="1" destOrd="0" presId="urn:microsoft.com/office/officeart/2005/8/layout/list1"/>
    <dgm:cxn modelId="{28DDC7E6-95D8-486C-BFFF-ACFE95641369}" srcId="{7D1F33B8-28EB-42B9-9B95-B05CCB5D9A84}" destId="{447129B5-009B-41BF-982B-402675873867}" srcOrd="2" destOrd="0" parTransId="{9D4F9C73-933A-4D3E-9D91-4DDE27B56E9D}" sibTransId="{0B752B49-2D61-4565-A314-5E2D171E38B1}"/>
    <dgm:cxn modelId="{784314FC-A532-4D6A-90E9-CBE3378B521B}" srcId="{7D1F33B8-28EB-42B9-9B95-B05CCB5D9A84}" destId="{1A41FF1A-F1DB-4F95-AE62-F40A4576F516}" srcOrd="0" destOrd="0" parTransId="{0E64D5FD-EE87-401E-AB37-E46E28BE93B4}" sibTransId="{41598D10-3889-4F58-B9BB-083FC5AFBD13}"/>
    <dgm:cxn modelId="{FB43437A-6B70-41EF-9CAA-5B37E6EE9345}" type="presParOf" srcId="{F022F856-0576-44DA-92BA-5594B919EB1B}" destId="{F4D96B38-2B41-4CE6-823E-053BADD90358}" srcOrd="0" destOrd="0" presId="urn:microsoft.com/office/officeart/2005/8/layout/list1"/>
    <dgm:cxn modelId="{51413948-727C-47A7-A4FC-A9FD013935CE}" type="presParOf" srcId="{F4D96B38-2B41-4CE6-823E-053BADD90358}" destId="{2C818D33-AD11-4B6C-86F6-E36848253DBF}" srcOrd="0" destOrd="0" presId="urn:microsoft.com/office/officeart/2005/8/layout/list1"/>
    <dgm:cxn modelId="{DA756CA4-C8F4-45DA-BC14-588A11DFA30B}" type="presParOf" srcId="{F4D96B38-2B41-4CE6-823E-053BADD90358}" destId="{67446FEB-FD18-4995-94A2-E7D483D3224A}" srcOrd="1" destOrd="0" presId="urn:microsoft.com/office/officeart/2005/8/layout/list1"/>
    <dgm:cxn modelId="{4A67C3F8-FFA9-4A9C-BFAB-1AA14BD24C06}" type="presParOf" srcId="{F022F856-0576-44DA-92BA-5594B919EB1B}" destId="{A4AE22AE-FEF0-456B-83E4-BDB9488C15D0}" srcOrd="1" destOrd="0" presId="urn:microsoft.com/office/officeart/2005/8/layout/list1"/>
    <dgm:cxn modelId="{7FC8A918-FB8A-407D-A3DD-A76E7C762E1A}" type="presParOf" srcId="{F022F856-0576-44DA-92BA-5594B919EB1B}" destId="{8CC8AD61-308F-436E-9A23-0E3DFCF2867A}" srcOrd="2" destOrd="0" presId="urn:microsoft.com/office/officeart/2005/8/layout/list1"/>
    <dgm:cxn modelId="{FFF1B28C-FBEB-4AD7-9730-726C88B569A4}" type="presParOf" srcId="{F022F856-0576-44DA-92BA-5594B919EB1B}" destId="{10374342-7735-4423-8D65-E5C0FDAACE95}" srcOrd="3" destOrd="0" presId="urn:microsoft.com/office/officeart/2005/8/layout/list1"/>
    <dgm:cxn modelId="{44DBE6AC-9C68-4414-8DF6-9E0A32CC139C}" type="presParOf" srcId="{F022F856-0576-44DA-92BA-5594B919EB1B}" destId="{380B3CE6-7AFA-4AA8-A790-1B147A640544}" srcOrd="4" destOrd="0" presId="urn:microsoft.com/office/officeart/2005/8/layout/list1"/>
    <dgm:cxn modelId="{31D8049C-7257-411A-895B-24D90B2CAEA9}" type="presParOf" srcId="{380B3CE6-7AFA-4AA8-A790-1B147A640544}" destId="{A394D464-38A7-4E57-A374-F0BF644A2534}" srcOrd="0" destOrd="0" presId="urn:microsoft.com/office/officeart/2005/8/layout/list1"/>
    <dgm:cxn modelId="{E4865149-C1B1-443D-AE3B-8169448B52E2}" type="presParOf" srcId="{380B3CE6-7AFA-4AA8-A790-1B147A640544}" destId="{08EA15B9-DB8C-4688-809D-19D46596E7B0}" srcOrd="1" destOrd="0" presId="urn:microsoft.com/office/officeart/2005/8/layout/list1"/>
    <dgm:cxn modelId="{756F313B-0C27-417D-8799-D883DA880EEB}" type="presParOf" srcId="{F022F856-0576-44DA-92BA-5594B919EB1B}" destId="{0C8CD3A0-B084-4F47-BA59-2FF2068CA6C6}" srcOrd="5" destOrd="0" presId="urn:microsoft.com/office/officeart/2005/8/layout/list1"/>
    <dgm:cxn modelId="{2BB6C6B7-62F4-4E04-8622-AD93D76A54BD}" type="presParOf" srcId="{F022F856-0576-44DA-92BA-5594B919EB1B}" destId="{F9CB7B68-4A73-492C-99E7-A2B34A9DF6F2}" srcOrd="6" destOrd="0" presId="urn:microsoft.com/office/officeart/2005/8/layout/list1"/>
    <dgm:cxn modelId="{0A524F6D-A626-4396-B271-841C672E31CF}" type="presParOf" srcId="{F022F856-0576-44DA-92BA-5594B919EB1B}" destId="{6CE41B98-75F4-4265-916B-5DA743562587}" srcOrd="7" destOrd="0" presId="urn:microsoft.com/office/officeart/2005/8/layout/list1"/>
    <dgm:cxn modelId="{0D288FE3-832B-43AE-9AFD-462DC76FC1C4}" type="presParOf" srcId="{F022F856-0576-44DA-92BA-5594B919EB1B}" destId="{013D988F-B55F-4085-B930-2EFD3FB73615}" srcOrd="8" destOrd="0" presId="urn:microsoft.com/office/officeart/2005/8/layout/list1"/>
    <dgm:cxn modelId="{DEBF8C69-1CCE-4EEB-876F-4F378D8FF26C}" type="presParOf" srcId="{013D988F-B55F-4085-B930-2EFD3FB73615}" destId="{492C631C-9978-4F2D-A0E9-BA2FC11C474A}" srcOrd="0" destOrd="0" presId="urn:microsoft.com/office/officeart/2005/8/layout/list1"/>
    <dgm:cxn modelId="{66DA6421-CCB4-477F-92B0-16AF528BB992}" type="presParOf" srcId="{013D988F-B55F-4085-B930-2EFD3FB73615}" destId="{3EE6F437-29AB-421A-AF9A-954EACC2525B}" srcOrd="1" destOrd="0" presId="urn:microsoft.com/office/officeart/2005/8/layout/list1"/>
    <dgm:cxn modelId="{20720AC4-B197-4E71-9F71-CDDFB5748932}" type="presParOf" srcId="{F022F856-0576-44DA-92BA-5594B919EB1B}" destId="{5000F546-448A-44D9-8796-9722C680E1E6}" srcOrd="9" destOrd="0" presId="urn:microsoft.com/office/officeart/2005/8/layout/list1"/>
    <dgm:cxn modelId="{09ED4CC5-71D7-4CDA-9459-8848BAEB0E9C}" type="presParOf" srcId="{F022F856-0576-44DA-92BA-5594B919EB1B}" destId="{B830732F-2CEE-4D85-B251-C7D54903725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8AD61-308F-436E-9A23-0E3DFCF2867A}">
      <dsp:nvSpPr>
        <dsp:cNvPr id="0" name=""/>
        <dsp:cNvSpPr/>
      </dsp:nvSpPr>
      <dsp:spPr>
        <a:xfrm>
          <a:off x="0" y="812553"/>
          <a:ext cx="8993051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446FEB-FD18-4995-94A2-E7D483D3224A}">
      <dsp:nvSpPr>
        <dsp:cNvPr id="0" name=""/>
        <dsp:cNvSpPr/>
      </dsp:nvSpPr>
      <dsp:spPr>
        <a:xfrm>
          <a:off x="428135" y="48497"/>
          <a:ext cx="8562710" cy="1177335"/>
        </a:xfrm>
        <a:prstGeom prst="roundRect">
          <a:avLst/>
        </a:prstGeom>
        <a:solidFill>
          <a:srgbClr val="92D050"/>
        </a:solidFill>
        <a:ln w="1587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941" tIns="0" rIns="23794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3.1.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Ефективність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планування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педагогічними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працівниками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своєї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діяльності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сучасних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освітніх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підходів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до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організації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освітнього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процесу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 метою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формування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ключових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компетентностей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учнів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2000" b="1" kern="1200" dirty="0" err="1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учениць</a:t>
          </a:r>
          <a:r>
            <a: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85608" y="105970"/>
        <a:ext cx="8447764" cy="1062389"/>
      </dsp:txXfrm>
    </dsp:sp>
    <dsp:sp modelId="{F9CB7B68-4A73-492C-99E7-A2B34A9DF6F2}">
      <dsp:nvSpPr>
        <dsp:cNvPr id="0" name=""/>
        <dsp:cNvSpPr/>
      </dsp:nvSpPr>
      <dsp:spPr>
        <a:xfrm>
          <a:off x="0" y="2596431"/>
          <a:ext cx="8993051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EA15B9-DB8C-4688-809D-19D46596E7B0}">
      <dsp:nvSpPr>
        <dsp:cNvPr id="0" name=""/>
        <dsp:cNvSpPr/>
      </dsp:nvSpPr>
      <dsp:spPr>
        <a:xfrm>
          <a:off x="428135" y="1669353"/>
          <a:ext cx="8562710" cy="1340357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587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941" tIns="0" rIns="23794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3.2.</a:t>
          </a:r>
          <a:r>
            <a:rPr lang="ru-RU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Постійне</a:t>
          </a: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підвищення</a:t>
          </a: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професійного</a:t>
          </a: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рівня</a:t>
          </a: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майстерності</a:t>
          </a: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педагогічних</a:t>
          </a: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працівників</a:t>
          </a: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93566" y="1734784"/>
        <a:ext cx="8431848" cy="1209495"/>
      </dsp:txXfrm>
    </dsp:sp>
    <dsp:sp modelId="{B830732F-2CEE-4D85-B251-C7D54903725B}">
      <dsp:nvSpPr>
        <dsp:cNvPr id="0" name=""/>
        <dsp:cNvSpPr/>
      </dsp:nvSpPr>
      <dsp:spPr>
        <a:xfrm>
          <a:off x="0" y="4331707"/>
          <a:ext cx="8993051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E6F437-29AB-421A-AF9A-954EACC2525B}">
      <dsp:nvSpPr>
        <dsp:cNvPr id="0" name=""/>
        <dsp:cNvSpPr/>
      </dsp:nvSpPr>
      <dsp:spPr>
        <a:xfrm>
          <a:off x="419568" y="3434178"/>
          <a:ext cx="8562710" cy="1291756"/>
        </a:xfrm>
        <a:prstGeom prst="roundRect">
          <a:avLst/>
        </a:prstGeom>
        <a:solidFill>
          <a:srgbClr val="00B0F0"/>
        </a:solidFill>
        <a:ln w="1587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941" tIns="0" rIns="23794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3.3. </a:t>
          </a:r>
          <a:r>
            <a:rPr lang="ru-RU" sz="2000" b="1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Організація</a:t>
          </a:r>
          <a:r>
            <a:rPr lang="ru-RU" sz="20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20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діяльності</a:t>
          </a:r>
          <a:r>
            <a:rPr lang="ru-RU" sz="20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2000" b="1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організація</a:t>
          </a:r>
          <a:r>
            <a:rPr lang="ru-RU" sz="20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учнів</a:t>
          </a:r>
          <a:r>
            <a:rPr lang="ru-RU" sz="20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2000" b="1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учениць</a:t>
          </a:r>
          <a:r>
            <a:rPr lang="ru-RU" sz="20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на засадах </a:t>
          </a:r>
          <a:r>
            <a:rPr lang="ru-RU" sz="2000" b="1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академічної</a:t>
          </a:r>
          <a:r>
            <a:rPr lang="ru-RU" sz="20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доброчесності</a:t>
          </a:r>
          <a:r>
            <a:rPr lang="ru-RU" sz="20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82626" y="3497236"/>
        <a:ext cx="8436594" cy="1165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32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958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408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880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205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602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0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145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39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981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58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217713"/>
            <a:ext cx="9343708" cy="4632961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br>
              <a:rPr lang="uk-UA" sz="2800" b="1" cap="none" dirty="0">
                <a:solidFill>
                  <a:srgbClr val="0000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uk-UA" sz="2800" b="1" dirty="0">
                <a:solidFill>
                  <a:srgbClr val="0000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uk-UA" sz="2800" b="1" dirty="0">
                <a:solidFill>
                  <a:srgbClr val="0000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31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ЗВІТ </a:t>
            </a:r>
            <a:br>
              <a:rPr lang="uk-UA" sz="31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31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 РЕЗУЛЬТАТАМИ САМООЦІНЮВАННЯ</a:t>
            </a:r>
            <a:br>
              <a:rPr lang="uk-UA" sz="31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31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КЗ «СОЛОНИЦІВСЬКИЙ ЛІЦЕЙ №3»</a:t>
            </a:r>
            <a:br>
              <a:rPr lang="uk-UA" sz="31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31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ВІДПОВІДНО ДО ПОЛОЖЕННЯ ПРО ВНУТРІШНЮ СИСТЕМУ ЗАБЕЗПЕЧЕННЯ ЯКОСТІ ОСВІТИ</a:t>
            </a:r>
            <a:br>
              <a:rPr lang="uk-UA" sz="31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uk-UA" sz="3100" b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3100" b="1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НАПРЯМ 3</a:t>
            </a:r>
            <a:br>
              <a:rPr lang="uk-UA" sz="3100" b="1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3100" b="1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ПЕДАГОГІЧНА ДІЯЛЬНІСТЬ ПЕДАГОГІЧНИХ ПРАЦІВНИКІВ</a:t>
            </a:r>
            <a:br>
              <a:rPr lang="en-US" sz="3100" b="1" cap="none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sz="31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69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0229" y="287383"/>
            <a:ext cx="10319656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endParaRPr lang="en-US" sz="28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47022307"/>
              </p:ext>
            </p:extLst>
          </p:nvPr>
        </p:nvGraphicFramePr>
        <p:xfrm>
          <a:off x="1254035" y="914400"/>
          <a:ext cx="8993051" cy="5085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9135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1689463" y="574766"/>
            <a:ext cx="8525691" cy="612648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ІІІ. «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>
          <a:xfrm>
            <a:off x="2708366" y="1532709"/>
            <a:ext cx="6148251" cy="61264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в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взяли: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абличка 5"/>
          <p:cNvSpPr/>
          <p:nvPr/>
        </p:nvSpPr>
        <p:spPr>
          <a:xfrm>
            <a:off x="8334104" y="2934789"/>
            <a:ext cx="2751907" cy="1933302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абличка 6"/>
          <p:cNvSpPr/>
          <p:nvPr/>
        </p:nvSpPr>
        <p:spPr>
          <a:xfrm>
            <a:off x="731521" y="2934789"/>
            <a:ext cx="2299062" cy="1933302"/>
          </a:xfrm>
          <a:prstGeom prst="plaqu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4624251" y="2934789"/>
            <a:ext cx="2534195" cy="1933302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Батьки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>
            <a:stCxn id="3" idx="2"/>
          </p:cNvCxnSpPr>
          <p:nvPr/>
        </p:nvCxnSpPr>
        <p:spPr>
          <a:xfrm flipH="1">
            <a:off x="3126377" y="2145357"/>
            <a:ext cx="2656115" cy="667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843451" y="2220686"/>
            <a:ext cx="0" cy="566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956663" y="2145357"/>
            <a:ext cx="2377441" cy="667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840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34194" y="235131"/>
            <a:ext cx="60263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АНКЕТУВАННЯ 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04800" y="827314"/>
            <a:ext cx="3021874" cy="82731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3.1.1.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25.png" descr="Диаграмма ответов в Формах. Вопрос: 5.    Які джерела / ресурси Ви використовуєте під час розроблення календарно-тематичного планування? (можна обрати кілька варіантів відповідей). Количество ответов: 34 ответа.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66354" y="1974849"/>
            <a:ext cx="9518469" cy="413856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05009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51002" y="1"/>
            <a:ext cx="2164359" cy="4194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3.2.1</a:t>
            </a:r>
            <a:endParaRPr lang="en-US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1.png" descr="Диаграмма ответов в Формах. Вопрос: 1.    Яку тематику для професійного зростання Ви обрали упродовж останніх 5 років? (можна обрати кілька варіантів відповідей). Количество ответов: 34 ответа.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18782" y="545285"/>
            <a:ext cx="10009583" cy="5377343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916009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4.png" descr="Диаграмма ответов в Формах. Вопрос: 2.    За якими формами відбувалося підвищення Вашої професійної кваліфікації? (можна обрати кілька варіантів відповідей). Количество ответов: 34 ответа.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03339" y="1071154"/>
            <a:ext cx="10190788" cy="5085806"/>
          </a:xfrm>
          <a:prstGeom prst="rect">
            <a:avLst/>
          </a:prstGeom>
          <a:ln/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4DDC5EC2-5339-4FC8-B7CF-C39C875F0ECC}"/>
              </a:ext>
            </a:extLst>
          </p:cNvPr>
          <p:cNvSpPr/>
          <p:nvPr/>
        </p:nvSpPr>
        <p:spPr>
          <a:xfrm>
            <a:off x="427838" y="394284"/>
            <a:ext cx="2466364" cy="6768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3.2.1.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602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.png" descr="Диаграмма ответов в Формах. Вопрос: 3. У ліцеї створено умови для постійного підвищення кваліфікації педагогів, їхньої чергової та позачергової атестації, добровільної сертифікації?&#10;. Количество ответов: 34 ответа.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975360" y="1227909"/>
            <a:ext cx="9448800" cy="4763587"/>
          </a:xfrm>
          <a:prstGeom prst="rect">
            <a:avLst/>
          </a:prstGeom>
          <a:ln/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496F32A3-7D32-4F4B-A9E1-5F117FAFB10A}"/>
              </a:ext>
            </a:extLst>
          </p:cNvPr>
          <p:cNvSpPr/>
          <p:nvPr/>
        </p:nvSpPr>
        <p:spPr>
          <a:xfrm>
            <a:off x="335559" y="409304"/>
            <a:ext cx="2466364" cy="6728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3.2.1.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054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9.png" descr="Диаграмма ответов в Формах. Вопрос: 4.    Що перешкоджає Вашому професійному розвитку?. Количество ответов: 34 ответа.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644434" y="1297577"/>
            <a:ext cx="9492343" cy="4249783"/>
          </a:xfrm>
          <a:prstGeom prst="rect">
            <a:avLst/>
          </a:prstGeom>
          <a:ln/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05DFB38A-2561-4EB2-A016-8588DB644B0E}"/>
              </a:ext>
            </a:extLst>
          </p:cNvPr>
          <p:cNvSpPr/>
          <p:nvPr/>
        </p:nvSpPr>
        <p:spPr>
          <a:xfrm>
            <a:off x="343949" y="528506"/>
            <a:ext cx="2441196" cy="62078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3.2.1.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442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5.png" descr="Диаграмма ответов в Формах. Вопрос: 5.    Які джерела / ресурси Ви використовуєте під час розроблення календарно-тематичного планування? (можна обрати кілька варіантів відповідей). Количество ответов: 34 ответа.">
            <a:extLst>
              <a:ext uri="{FF2B5EF4-FFF2-40B4-BE49-F238E27FC236}">
                <a16:creationId xmlns:a16="http://schemas.microsoft.com/office/drawing/2014/main" id="{768EAEE2-30E7-48B0-A430-DFA052198BE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87230" y="1409350"/>
            <a:ext cx="8305100" cy="4639112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464611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8.png" descr="Диаграмма ответов в Формах. Вопрос: 13.    Вкажіть, у який спосіб Ви поширюєте власний педагогічний досвід?. Количество ответов: 34 ответа.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34892" y="1208015"/>
            <a:ext cx="9924176" cy="4783481"/>
          </a:xfrm>
          <a:prstGeom prst="rect">
            <a:avLst/>
          </a:prstGeom>
          <a:ln/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3BF38F98-B19E-4427-B157-333A906A1884}"/>
              </a:ext>
            </a:extLst>
          </p:cNvPr>
          <p:cNvSpPr/>
          <p:nvPr/>
        </p:nvSpPr>
        <p:spPr>
          <a:xfrm>
            <a:off x="343947" y="260059"/>
            <a:ext cx="2525087" cy="66273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3.2.1.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081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4.png" descr="Диаграмма ответов в Формах. Вопрос: 14.    Які форми комунікації з батьками Ви використовуєте? (можна обрати кілька варіантів відповідей). Количество ответов: 34 ответа.">
            <a:extLst>
              <a:ext uri="{FF2B5EF4-FFF2-40B4-BE49-F238E27FC236}">
                <a16:creationId xmlns:a16="http://schemas.microsoft.com/office/drawing/2014/main" id="{C7492010-F653-4341-A824-BCD93999BB41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124126" y="531223"/>
            <a:ext cx="8290318" cy="4789713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780339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6.png" descr="Диаграмма ответов в Формах. Вопрос: 11.    Що Ви робите для того, щоб запобігати випадкам порушень академічної доброчесності серед здобувачів освіти (списування, плагіат, фальсифікація тощо)? (можливо обрати декілька варіантів відповідей). Количество ответов: 34 ответа.">
            <a:extLst>
              <a:ext uri="{FF2B5EF4-FFF2-40B4-BE49-F238E27FC236}">
                <a16:creationId xmlns:a16="http://schemas.microsoft.com/office/drawing/2014/main" id="{34507204-4F5F-448F-B9CF-B044AC94B2FE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027612" y="1254035"/>
            <a:ext cx="8691154" cy="4763589"/>
          </a:xfrm>
          <a:prstGeom prst="rect">
            <a:avLst/>
          </a:prstGeom>
          <a:ln/>
        </p:spPr>
      </p:pic>
      <p:sp>
        <p:nvSpPr>
          <p:cNvPr id="3" name="Овал 2"/>
          <p:cNvSpPr/>
          <p:nvPr/>
        </p:nvSpPr>
        <p:spPr>
          <a:xfrm>
            <a:off x="296091" y="470263"/>
            <a:ext cx="1793966" cy="7837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Учителі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602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7.png" descr="Диаграмма ответов в Формах. Вопрос:  15. Проводяться з Вами бесіди про важливість дотримання академічної доброчесності: неприпустимість списування та плагіату, необхідності вказувати джерела інформації, які використовуються тощо? (можливо обрати декілька варіантів відповідей). Количество ответов: 22 ответа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715589" y="1071154"/>
            <a:ext cx="8116388" cy="4711337"/>
          </a:xfrm>
          <a:prstGeom prst="rect">
            <a:avLst/>
          </a:prstGeom>
          <a:ln/>
        </p:spPr>
      </p:pic>
      <p:sp>
        <p:nvSpPr>
          <p:cNvPr id="4" name="Овал 3"/>
          <p:cNvSpPr/>
          <p:nvPr/>
        </p:nvSpPr>
        <p:spPr>
          <a:xfrm>
            <a:off x="148046" y="426720"/>
            <a:ext cx="1846218" cy="82731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Учні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39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4.png" descr="Диаграмма ответов в Формах. Вопрос: 14.    Які форми комунікації з батьками Ви використовуєте? (можна обрати кілька варіантів відповідей). Количество ответов: 34 ответа.">
            <a:extLst>
              <a:ext uri="{FF2B5EF4-FFF2-40B4-BE49-F238E27FC236}">
                <a16:creationId xmlns:a16="http://schemas.microsoft.com/office/drawing/2014/main" id="{30546A07-38FA-421C-ABC8-578BF610B686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956345" y="1297577"/>
            <a:ext cx="8570831" cy="4659086"/>
          </a:xfrm>
          <a:prstGeom prst="rect">
            <a:avLst/>
          </a:prstGeom>
          <a:ln/>
        </p:spPr>
      </p:pic>
      <p:sp>
        <p:nvSpPr>
          <p:cNvPr id="3" name="Овал 2"/>
          <p:cNvSpPr/>
          <p:nvPr/>
        </p:nvSpPr>
        <p:spPr>
          <a:xfrm>
            <a:off x="557349" y="357051"/>
            <a:ext cx="2055222" cy="809898"/>
          </a:xfrm>
          <a:prstGeom prst="ellips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Учителі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556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8.png" descr="Диаграмма ответов в Формах. Вопрос: 15.    Ви задоволені умовами праці у закладі?. Количество ответов: 34 ответа.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66058" y="1434518"/>
            <a:ext cx="9736182" cy="4612426"/>
          </a:xfrm>
          <a:prstGeom prst="rect">
            <a:avLst/>
          </a:prstGeom>
          <a:ln/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90713B41-5209-4DC3-B16A-FAE08344FFD6}"/>
              </a:ext>
            </a:extLst>
          </p:cNvPr>
          <p:cNvSpPr/>
          <p:nvPr/>
        </p:nvSpPr>
        <p:spPr>
          <a:xfrm>
            <a:off x="269967" y="335560"/>
            <a:ext cx="2508068" cy="72984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3.2.1.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210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8.png" descr="Диаграмма ответов в Формах. Вопрос: 17.    Ви задоволені мотиваційними заходами, які практикуються у ліцеї?. Количество ответов: 33 ответа.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18011" y="1463041"/>
            <a:ext cx="10180319" cy="4554582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909512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7.png" descr="Диаграмма ответов в Формах. Вопрос: Наскільки ви погоджуєтесь із твердженням&#10;. Количество ответов: .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653142" y="1088571"/>
            <a:ext cx="9831978" cy="475488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830748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1.png" descr="Диаграмма ответов в Формах. Вопрос: 26.    Зазначте, у розробленні яких документів Ви брали участь: (можна обарати кілька варіантів відповідей). Количество ответов: 34 ответа.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48937" y="1236617"/>
            <a:ext cx="10093233" cy="5016137"/>
          </a:xfrm>
          <a:prstGeom prst="rect">
            <a:avLst/>
          </a:prstGeom>
          <a:ln/>
        </p:spPr>
      </p:pic>
      <p:sp>
        <p:nvSpPr>
          <p:cNvPr id="3" name="Пляма: 8 точок 2">
            <a:extLst>
              <a:ext uri="{FF2B5EF4-FFF2-40B4-BE49-F238E27FC236}">
                <a16:creationId xmlns:a16="http://schemas.microsoft.com/office/drawing/2014/main" id="{7D2223C5-EA9D-4204-8881-DA7EFD01CD4D}"/>
              </a:ext>
            </a:extLst>
          </p:cNvPr>
          <p:cNvSpPr/>
          <p:nvPr/>
        </p:nvSpPr>
        <p:spPr>
          <a:xfrm>
            <a:off x="394283" y="343949"/>
            <a:ext cx="914400" cy="914400"/>
          </a:xfrm>
          <a:prstGeom prst="irregularSeal1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9842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5.png" descr="Диаграмма ответов в Формах. Вопрос: 27.    Оцініть діяльність педагогічної ради закладу освіти. Количество ответов: .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844731" y="853441"/>
            <a:ext cx="10424159" cy="5434148"/>
          </a:xfrm>
          <a:prstGeom prst="rect">
            <a:avLst/>
          </a:prstGeom>
          <a:ln/>
        </p:spPr>
      </p:pic>
      <p:sp>
        <p:nvSpPr>
          <p:cNvPr id="3" name="Овал 2"/>
          <p:cNvSpPr/>
          <p:nvPr/>
        </p:nvSpPr>
        <p:spPr>
          <a:xfrm>
            <a:off x="418011" y="104504"/>
            <a:ext cx="2238103" cy="862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Учителі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307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0023" y="165463"/>
            <a:ext cx="88914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ВИМОГИ 3.1. - ДОСТАТНІЙ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623363"/>
              </p:ext>
            </p:extLst>
          </p:nvPr>
        </p:nvGraphicFramePr>
        <p:xfrm>
          <a:off x="104504" y="565571"/>
          <a:ext cx="12009120" cy="5781503"/>
        </p:xfrm>
        <a:graphic>
          <a:graphicData uri="http://schemas.openxmlformats.org/drawingml/2006/table">
            <a:tbl>
              <a:tblPr firstRow="1" bandRow="1">
                <a:solidFill>
                  <a:srgbClr val="92D050"/>
                </a:solidFill>
                <a:tableStyleId>{5C22544A-7EE6-4342-B048-85BDC9FD1C3A}</a:tableStyleId>
              </a:tblPr>
              <a:tblGrid>
                <a:gridCol w="6214325">
                  <a:extLst>
                    <a:ext uri="{9D8B030D-6E8A-4147-A177-3AD203B41FA5}">
                      <a16:colId xmlns:a16="http://schemas.microsoft.com/office/drawing/2014/main" val="3707874452"/>
                    </a:ext>
                  </a:extLst>
                </a:gridCol>
                <a:gridCol w="1389702">
                  <a:extLst>
                    <a:ext uri="{9D8B030D-6E8A-4147-A177-3AD203B41FA5}">
                      <a16:colId xmlns:a16="http://schemas.microsoft.com/office/drawing/2014/main" val="3953543253"/>
                    </a:ext>
                  </a:extLst>
                </a:gridCol>
                <a:gridCol w="1422903">
                  <a:extLst>
                    <a:ext uri="{9D8B030D-6E8A-4147-A177-3AD203B41FA5}">
                      <a16:colId xmlns:a16="http://schemas.microsoft.com/office/drawing/2014/main" val="1246811376"/>
                    </a:ext>
                  </a:extLst>
                </a:gridCol>
                <a:gridCol w="1678598">
                  <a:extLst>
                    <a:ext uri="{9D8B030D-6E8A-4147-A177-3AD203B41FA5}">
                      <a16:colId xmlns:a16="http://schemas.microsoft.com/office/drawing/2014/main" val="2859289518"/>
                    </a:ext>
                  </a:extLst>
                </a:gridCol>
                <a:gridCol w="1303592">
                  <a:extLst>
                    <a:ext uri="{9D8B030D-6E8A-4147-A177-3AD203B41FA5}">
                      <a16:colId xmlns:a16="http://schemas.microsoft.com/office/drawing/2014/main" val="2310807351"/>
                    </a:ext>
                  </a:extLst>
                </a:gridCol>
              </a:tblGrid>
              <a:tr h="994155">
                <a:tc>
                  <a:txBody>
                    <a:bodyPr/>
                    <a:lstStyle/>
                    <a:p>
                      <a:r>
                        <a:rPr lang="uk-UA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Достатній 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Вимагає покращення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21010"/>
                  </a:ext>
                </a:extLst>
              </a:tr>
              <a:tr h="8134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3.1.1.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самостійно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планують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свою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діяльнсть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відповідно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освітньої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закладу та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аналізують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її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результативність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436305"/>
                  </a:ext>
                </a:extLst>
              </a:tr>
              <a:tr h="8134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3.1.2.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застосовують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технології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спрямовані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формування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ключових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компетентностей і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наскрізних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умінь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здобувачів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освіти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412044"/>
                  </a:ext>
                </a:extLst>
              </a:tr>
              <a:tr h="8134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3.1.3.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беруть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участь у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формуванні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реалізації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індивідуальних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освітніх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траєкторій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здобувачів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(за потреби)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134861"/>
                  </a:ext>
                </a:extLst>
              </a:tr>
              <a:tr h="8134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3.1.4.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Педагогічні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створюють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та/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використовують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електронні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презентації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відеоматеріали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розробки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вебсайти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блоги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тощо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413901"/>
                  </a:ext>
                </a:extLst>
              </a:tr>
              <a:tr h="8134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3.1.5.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сприяють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формуванню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суспільних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цінностей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здобувачів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їх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навчання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виховання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розвитку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039087"/>
                  </a:ext>
                </a:extLst>
              </a:tr>
              <a:tr h="660863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3.1.6.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використовують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інформаційно-комунікаційні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технології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освітньому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процесі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814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56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4664" y="191589"/>
            <a:ext cx="7421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ВИМОГИ 3.2. - ДОСТАТНІЙ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309735"/>
              </p:ext>
            </p:extLst>
          </p:nvPr>
        </p:nvGraphicFramePr>
        <p:xfrm>
          <a:off x="339635" y="719666"/>
          <a:ext cx="11495315" cy="5350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1234">
                  <a:extLst>
                    <a:ext uri="{9D8B030D-6E8A-4147-A177-3AD203B41FA5}">
                      <a16:colId xmlns:a16="http://schemas.microsoft.com/office/drawing/2014/main" val="3771140180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39623934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5936101"/>
                    </a:ext>
                  </a:extLst>
                </a:gridCol>
                <a:gridCol w="1663337">
                  <a:extLst>
                    <a:ext uri="{9D8B030D-6E8A-4147-A177-3AD203B41FA5}">
                      <a16:colId xmlns:a16="http://schemas.microsoft.com/office/drawing/2014/main" val="725537707"/>
                    </a:ext>
                  </a:extLst>
                </a:gridCol>
                <a:gridCol w="1306287">
                  <a:extLst>
                    <a:ext uri="{9D8B030D-6E8A-4147-A177-3AD203B41FA5}">
                      <a16:colId xmlns:a16="http://schemas.microsoft.com/office/drawing/2014/main" val="157508946"/>
                    </a:ext>
                  </a:extLst>
                </a:gridCol>
              </a:tblGrid>
              <a:tr h="1034074">
                <a:tc>
                  <a:txBody>
                    <a:bodyPr/>
                    <a:lstStyle/>
                    <a:p>
                      <a:r>
                        <a:rPr lang="uk-UA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Достатній 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Вимагає покращення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476865"/>
                  </a:ext>
                </a:extLst>
              </a:tr>
              <a:tr h="2382866">
                <a:tc>
                  <a:txBody>
                    <a:bodyPr/>
                    <a:lstStyle/>
                    <a:p>
                      <a:r>
                        <a:rPr lang="ru-RU" sz="2000" b="1" u="sng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3.2.1.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Педагогічні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сприяють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формуванню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забезпечують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власний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професійний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розвиток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підвищення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кваліфікації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у тому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числі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щодо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методик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роботи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дітьми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особливими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освітніми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потребами  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987578"/>
                  </a:ext>
                </a:extLst>
              </a:tr>
              <a:tr h="1933268">
                <a:tc>
                  <a:txBody>
                    <a:bodyPr/>
                    <a:lstStyle/>
                    <a:p>
                      <a:r>
                        <a:rPr lang="ru-RU" sz="2000" b="1" u="sng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3.2.2.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Педагогічні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здійснюють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інноваційну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освітню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діяльність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беруть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участь у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освітніх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проєктах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залучаються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роботи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як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освітні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експерти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194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1345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063" y="165463"/>
            <a:ext cx="10955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</a:rPr>
              <a:t>Результат </a:t>
            </a:r>
            <a:r>
              <a:rPr lang="ru-RU" sz="2400" b="1" dirty="0" err="1">
                <a:solidFill>
                  <a:srgbClr val="0070C0"/>
                </a:solidFill>
              </a:rPr>
              <a:t>самооцінювання</a:t>
            </a:r>
            <a:r>
              <a:rPr lang="ru-RU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 err="1">
                <a:solidFill>
                  <a:srgbClr val="0070C0"/>
                </a:solidFill>
              </a:rPr>
              <a:t>напряму</a:t>
            </a:r>
            <a:r>
              <a:rPr lang="ru-RU" sz="2400" b="1" dirty="0">
                <a:solidFill>
                  <a:srgbClr val="0070C0"/>
                </a:solidFill>
              </a:rPr>
              <a:t> ІІІ. “ПЕДАГОГІЧНА ДІЯЛЬНІСТЬ” - ДОСТАТНІЙ 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829230"/>
              </p:ext>
            </p:extLst>
          </p:nvPr>
        </p:nvGraphicFramePr>
        <p:xfrm>
          <a:off x="139335" y="996460"/>
          <a:ext cx="11826240" cy="5443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8391">
                  <a:extLst>
                    <a:ext uri="{9D8B030D-6E8A-4147-A177-3AD203B41FA5}">
                      <a16:colId xmlns:a16="http://schemas.microsoft.com/office/drawing/2014/main" val="3611044886"/>
                    </a:ext>
                  </a:extLst>
                </a:gridCol>
                <a:gridCol w="1654628">
                  <a:extLst>
                    <a:ext uri="{9D8B030D-6E8A-4147-A177-3AD203B41FA5}">
                      <a16:colId xmlns:a16="http://schemas.microsoft.com/office/drawing/2014/main" val="3510195062"/>
                    </a:ext>
                  </a:extLst>
                </a:gridCol>
                <a:gridCol w="1602377">
                  <a:extLst>
                    <a:ext uri="{9D8B030D-6E8A-4147-A177-3AD203B41FA5}">
                      <a16:colId xmlns:a16="http://schemas.microsoft.com/office/drawing/2014/main" val="377781918"/>
                    </a:ext>
                  </a:extLst>
                </a:gridCol>
                <a:gridCol w="1793966">
                  <a:extLst>
                    <a:ext uri="{9D8B030D-6E8A-4147-A177-3AD203B41FA5}">
                      <a16:colId xmlns:a16="http://schemas.microsoft.com/office/drawing/2014/main" val="3157530451"/>
                    </a:ext>
                  </a:extLst>
                </a:gridCol>
                <a:gridCol w="1706878">
                  <a:extLst>
                    <a:ext uri="{9D8B030D-6E8A-4147-A177-3AD203B41FA5}">
                      <a16:colId xmlns:a16="http://schemas.microsoft.com/office/drawing/2014/main" val="994928254"/>
                    </a:ext>
                  </a:extLst>
                </a:gridCol>
              </a:tblGrid>
              <a:tr h="789871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Вимога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Достатній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Вимагає покращення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948796"/>
                  </a:ext>
                </a:extLst>
              </a:tr>
              <a:tr h="1879978">
                <a:tc>
                  <a:txBody>
                    <a:bodyPr/>
                    <a:lstStyle/>
                    <a:p>
                      <a:r>
                        <a:rPr lang="ru-RU" sz="2000" b="1" u="sng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Вимога</a:t>
                      </a:r>
                      <a:r>
                        <a:rPr lang="ru-RU" sz="2000" b="1" u="sng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sng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</a:t>
                      </a:r>
                      <a:r>
                        <a:rPr lang="ru-RU" sz="2000" u="sn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Ефективність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планування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педагогічними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працівниками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своєї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діяльності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використання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сучасних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освітніх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підходів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організації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освітнього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процесу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метою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формування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ключових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компетентностей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учнів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учениць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16844"/>
                  </a:ext>
                </a:extLst>
              </a:tr>
              <a:tr h="1118068">
                <a:tc>
                  <a:txBody>
                    <a:bodyPr/>
                    <a:lstStyle/>
                    <a:p>
                      <a:r>
                        <a:rPr lang="ru-RU" sz="2000" b="1" u="sng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Вимога</a:t>
                      </a:r>
                      <a:r>
                        <a:rPr lang="ru-RU" sz="2000" b="1" u="sng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3.2.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Постійне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підвищення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професійного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педагогічної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майстерності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педагогічних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працівників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41613"/>
                  </a:ext>
                </a:extLst>
              </a:tr>
              <a:tr h="1118068">
                <a:tc>
                  <a:txBody>
                    <a:bodyPr/>
                    <a:lstStyle/>
                    <a:p>
                      <a:r>
                        <a:rPr lang="ru-RU" sz="2000" b="1" u="sng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Вимога</a:t>
                      </a:r>
                      <a:r>
                        <a:rPr lang="ru-RU" sz="2000" b="1" u="sng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3.3.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педагогічної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діяльності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учнів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засадах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академічної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доброчесності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905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510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7909" y="3473708"/>
            <a:ext cx="87434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 4</a:t>
            </a:r>
            <a:br>
              <a:rPr lang="uk-U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УПРАВЛІНСЬКІ ПРОЦЕСИ ЗАКЛАДУ</a:t>
            </a:r>
            <a:b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94559" y="426720"/>
            <a:ext cx="694944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Учасники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КЗ «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Солоницівський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ліцей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№3»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Брали участь у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пілотуванні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закладах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EvaluEd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КВІТЕНЬ 2023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020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155" y="217714"/>
            <a:ext cx="90307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“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УПРАВЛІНСЬКІ ПРОЦЕСИ”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3178" y="1454331"/>
            <a:ext cx="31089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06240" y="1558834"/>
            <a:ext cx="30741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довіри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прозорості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етичних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норм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46424" y="1558834"/>
            <a:ext cx="39449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кадрової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професійного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3179" y="4066903"/>
            <a:ext cx="51641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4.4.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засадах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людиноцентризму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місцевою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громадою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23313" y="4180114"/>
            <a:ext cx="36663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4.5.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академічної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доброчесності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86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87" y="348343"/>
            <a:ext cx="10435025" cy="557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395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809897"/>
            <a:ext cx="10151745" cy="54951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7679" y="322217"/>
            <a:ext cx="103196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ІV. “УПРАВЛІНСЬКІ ПРОЦЕСИ”-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ДОСТАТНІЙ 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136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1" y="888274"/>
            <a:ext cx="11843658" cy="54610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49234" y="235131"/>
            <a:ext cx="107028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ІV. “УПРАВЛІНСЬКІ ПРОЦЕСИ”- ДОСТАТНІЙ 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231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64" y="87086"/>
            <a:ext cx="10424711" cy="500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861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" y="330926"/>
            <a:ext cx="10696788" cy="593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129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211733"/>
            <a:ext cx="9762309" cy="607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23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22" y="118768"/>
            <a:ext cx="11390811" cy="603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7776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2" y="148046"/>
            <a:ext cx="11754987" cy="593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069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57" y="783771"/>
            <a:ext cx="11731366" cy="5303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1851" y="60961"/>
            <a:ext cx="4180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Вимога 4</a:t>
            </a:r>
          </a:p>
          <a:p>
            <a:r>
              <a:rPr lang="uk-UA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4.2.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9763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31" y="391886"/>
            <a:ext cx="11521440" cy="592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0224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020"/>
            <a:ext cx="12070079" cy="574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79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08" y="139337"/>
            <a:ext cx="10717043" cy="625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591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84" y="452846"/>
            <a:ext cx="10406742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55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3" y="461553"/>
            <a:ext cx="11537410" cy="546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89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9" y="374468"/>
            <a:ext cx="10188761" cy="581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104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02" y="400594"/>
            <a:ext cx="10406172" cy="570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857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34" y="287383"/>
            <a:ext cx="10694126" cy="57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7049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2" y="391886"/>
            <a:ext cx="10447203" cy="588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454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7" y="235131"/>
            <a:ext cx="11109046" cy="601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79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1" y="426721"/>
            <a:ext cx="11377748" cy="562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526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67" y="940526"/>
            <a:ext cx="11347268" cy="501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824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01" y="1105988"/>
            <a:ext cx="10558899" cy="48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755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737669" cy="629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490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15" y="226424"/>
            <a:ext cx="10820755" cy="606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493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93" y="243840"/>
            <a:ext cx="10338519" cy="60611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2183" y="243840"/>
            <a:ext cx="2394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Вимога 4</a:t>
            </a:r>
          </a:p>
          <a:p>
            <a:r>
              <a:rPr lang="uk-UA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4.4.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3032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07" y="92437"/>
            <a:ext cx="10559006" cy="44621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07" y="4484913"/>
            <a:ext cx="10473281" cy="189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1372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81" y="600890"/>
            <a:ext cx="11236787" cy="559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09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877" y="896983"/>
            <a:ext cx="9663285" cy="525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51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72" y="609600"/>
            <a:ext cx="9808668" cy="532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531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75" y="269966"/>
            <a:ext cx="11423815" cy="57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390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846" y="766354"/>
            <a:ext cx="11033760" cy="51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431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92" y="206546"/>
            <a:ext cx="11042468" cy="5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304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1" y="111270"/>
            <a:ext cx="10990216" cy="605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659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49" y="513806"/>
            <a:ext cx="10676708" cy="582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991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79" y="653143"/>
            <a:ext cx="11068050" cy="541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5771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573</TotalTime>
  <Words>554</Words>
  <Application>Microsoft Office PowerPoint</Application>
  <PresentationFormat>Широкоэкранный</PresentationFormat>
  <Paragraphs>70</Paragraphs>
  <Slides>59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3" baseType="lpstr">
      <vt:lpstr>Calibri</vt:lpstr>
      <vt:lpstr>Calibri Light</vt:lpstr>
      <vt:lpstr>Times New Roman</vt:lpstr>
      <vt:lpstr>Ретро</vt:lpstr>
      <vt:lpstr>   ЗВІТ  ЗА РЕЗУЛЬТАТАМИ САМООЦІНЮВАННЯ  КЗ «СОЛОНИЦІВСЬКИЙ ЛІЦЕЙ №3» ВІДПОВІДНО ДО ПОЛОЖЕННЯ ПРО ВНУТРІШНЮ СИСТЕМУ ЗАБЕЗПЕЧЕННЯ ЯКОСТІ ОСВІТИ  НАПРЯМ 3 ПЕДАГОГІЧНА ДІЯЛЬНІСТЬ ПЕДАГОГІЧНИХ ПРАЦІВНИКІВ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тир</dc:title>
  <dc:creator>Natali</dc:creator>
  <cp:lastModifiedBy>Пользователь</cp:lastModifiedBy>
  <cp:revision>59</cp:revision>
  <dcterms:created xsi:type="dcterms:W3CDTF">2024-01-28T19:27:19Z</dcterms:created>
  <dcterms:modified xsi:type="dcterms:W3CDTF">2025-02-24T18:59:03Z</dcterms:modified>
</cp:coreProperties>
</file>